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4"/>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80" r:id="rId21"/>
    <p:sldId id="349" r:id="rId22"/>
    <p:sldId id="378" r:id="rId23"/>
    <p:sldId id="375" r:id="rId24"/>
    <p:sldId id="350" r:id="rId25"/>
    <p:sldId id="351" r:id="rId26"/>
    <p:sldId id="376" r:id="rId27"/>
    <p:sldId id="377" r:id="rId28"/>
    <p:sldId id="394" r:id="rId29"/>
    <p:sldId id="383" r:id="rId30"/>
    <p:sldId id="356" r:id="rId31"/>
    <p:sldId id="353" r:id="rId32"/>
    <p:sldId id="357" r:id="rId33"/>
    <p:sldId id="358" r:id="rId34"/>
    <p:sldId id="359" r:id="rId35"/>
    <p:sldId id="360" r:id="rId36"/>
    <p:sldId id="362" r:id="rId37"/>
    <p:sldId id="363" r:id="rId38"/>
    <p:sldId id="361" r:id="rId39"/>
    <p:sldId id="364" r:id="rId40"/>
    <p:sldId id="365" r:id="rId41"/>
    <p:sldId id="314" r:id="rId42"/>
    <p:sldId id="369" r:id="rId43"/>
    <p:sldId id="371" r:id="rId44"/>
    <p:sldId id="267" r:id="rId45"/>
    <p:sldId id="317" r:id="rId46"/>
    <p:sldId id="318" r:id="rId47"/>
    <p:sldId id="381" r:id="rId48"/>
    <p:sldId id="269" r:id="rId49"/>
    <p:sldId id="321" r:id="rId50"/>
    <p:sldId id="401" r:id="rId51"/>
    <p:sldId id="400" r:id="rId52"/>
    <p:sldId id="397" r:id="rId53"/>
    <p:sldId id="326" r:id="rId54"/>
    <p:sldId id="327" r:id="rId55"/>
    <p:sldId id="271" r:id="rId56"/>
    <p:sldId id="393" r:id="rId57"/>
    <p:sldId id="402" r:id="rId58"/>
    <p:sldId id="395" r:id="rId59"/>
    <p:sldId id="305" r:id="rId60"/>
    <p:sldId id="403" r:id="rId61"/>
    <p:sldId id="331" r:id="rId62"/>
    <p:sldId id="332"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4" autoAdjust="0"/>
    <p:restoredTop sz="67411" autoAdjust="0"/>
  </p:normalViewPr>
  <p:slideViewPr>
    <p:cSldViewPr snapToGrid="0">
      <p:cViewPr varScale="1">
        <p:scale>
          <a:sx n="105" d="100"/>
          <a:sy n="105" d="100"/>
        </p:scale>
        <p:origin x="1914" y="114"/>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2021/6/24</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2021/6/24</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2021/6/24</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2021/6/24</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2021/6/24</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2021/6/24</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2021/6/24</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2021/6/24</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2021/6/24</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2021/6/24</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2021/6/24</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5.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330.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2.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crdownload"/><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0.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00.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6.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9.png"/><Relationship Id="rId11" Type="http://schemas.openxmlformats.org/officeDocument/2006/relationships/image" Target="../media/image105.png"/><Relationship Id="rId5" Type="http://schemas.openxmlformats.org/officeDocument/2006/relationships/image" Target="../media/image98.png"/><Relationship Id="rId10" Type="http://schemas.openxmlformats.org/officeDocument/2006/relationships/image" Target="../media/image104.png"/><Relationship Id="rId4" Type="http://schemas.openxmlformats.org/officeDocument/2006/relationships/image" Target="../media/image97.png"/><Relationship Id="rId9"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8.png"/><Relationship Id="rId7" Type="http://schemas.openxmlformats.org/officeDocument/2006/relationships/image" Target="../media/image108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1.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0.png"/><Relationship Id="rId11" Type="http://schemas.openxmlformats.org/officeDocument/2006/relationships/image" Target="../media/image122.png"/><Relationship Id="rId5" Type="http://schemas.openxmlformats.org/officeDocument/2006/relationships/image" Target="../media/image350.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64767" y="3637145"/>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8992267" y="3331678"/>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53591" y="3448504"/>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53591" y="3448504"/>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67057" y="3883452"/>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801791" y="4097974"/>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39489" y="4004746"/>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39489" y="4004746"/>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80031" y="3492560"/>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45898" y="3899813"/>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35014" y="3383280"/>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35014" y="3383280"/>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88190" y="361389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88190" y="3613894"/>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710F8979-AF3D-4B98-9C08-4B95B61E0026}"/>
              </a:ext>
            </a:extLst>
          </p:cNvPr>
          <p:cNvGrpSpPr/>
          <p:nvPr/>
        </p:nvGrpSpPr>
        <p:grpSpPr>
          <a:xfrm>
            <a:off x="8007649" y="2243140"/>
            <a:ext cx="2828682" cy="1758154"/>
            <a:chOff x="7481869" y="2278441"/>
            <a:chExt cx="2828682" cy="1758154"/>
          </a:xfrm>
        </p:grpSpPr>
        <p:sp>
          <p:nvSpPr>
            <p:cNvPr id="5" name="椭圆 4">
              <a:extLst>
                <a:ext uri="{FF2B5EF4-FFF2-40B4-BE49-F238E27FC236}">
                  <a16:creationId xmlns:a16="http://schemas.microsoft.com/office/drawing/2014/main" id="{A0F6692B-BD77-4768-8444-7F96E7B32D72}"/>
                </a:ext>
              </a:extLst>
            </p:cNvPr>
            <p:cNvSpPr/>
            <p:nvPr/>
          </p:nvSpPr>
          <p:spPr>
            <a:xfrm>
              <a:off x="8320067" y="295471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042652" y="2680077"/>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8662970" y="2509818"/>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8520093" y="2278441"/>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7703324" y="2347597"/>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7738449" y="2545140"/>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7481869" y="3129341"/>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120170" y="3137278"/>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7872989" y="3585943"/>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8529618" y="3634959"/>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8879591" y="3557665"/>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8947382" y="3465295"/>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237821" y="2441221"/>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237821" y="2441221"/>
                  <a:ext cx="1072730" cy="575479"/>
                </a:xfrm>
                <a:prstGeom prst="rect">
                  <a:avLst/>
                </a:prstGeom>
                <a:blipFill>
                  <a:blip r:embed="rId4"/>
                  <a:stretch>
                    <a:fillRect t="-3191" r="-10795" b="-2872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zh-CN" altLang="en-US" i="1">
                          <a:latin typeface="Cambria Math" panose="02040503050406030204" pitchFamily="18" charset="0"/>
                          <a:ea typeface="Cambria Math" panose="02040503050406030204" pitchFamily="18" charset="0"/>
                        </a:rPr>
                        <m:t>𝕍</m:t>
                      </m:r>
                    </m:oMath>
                  </m:oMathPara>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80523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80523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030749"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sub>
                          </m:sSub>
                        </m:num>
                        <m:den>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030749"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acc>
                            <m:accPr>
                              <m:chr m:val="⃗"/>
                              <m:ctrlPr>
                                <a:rPr lang="en-US" altLang="zh-CN" i="1">
                                  <a:solidFill>
                                    <a:schemeClr val="dk1"/>
                                  </a:solidFill>
                                  <a:latin typeface="Cambria Math" panose="02040503050406030204" pitchFamily="18" charset="0"/>
                                </a:rPr>
                              </m:ctrlPr>
                            </m:accPr>
                            <m:e>
                              <m:r>
                                <a:rPr lang="en-US" altLang="zh-CN">
                                  <a:solidFill>
                                    <a:schemeClr val="dk1"/>
                                  </a:solidFill>
                                  <a:latin typeface="Cambria Math" panose="02040503050406030204" pitchFamily="18" charset="0"/>
                                </a:rPr>
                                <m:t>𝑢</m:t>
                              </m:r>
                            </m:e>
                          </m:acc>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6"/>
                          </a:solidFill>
                          <a:latin typeface="Cambria Math" panose="02040503050406030204" pitchFamily="18" charset="0"/>
                        </a:rPr>
                        <m:t>∙</m:t>
                      </m:r>
                      <m:r>
                        <m:rPr>
                          <m:sty m:val="p"/>
                        </m:rPr>
                        <a:rPr lang="en-US" altLang="zh-CN"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𝜌</m:t>
                          </m:r>
                        </m:den>
                      </m:f>
                      <m:r>
                        <m:rPr>
                          <m:sty m:val="p"/>
                        </m:rPr>
                        <a:rPr lang="en-US" altLang="zh-CN">
                          <a:solidFill>
                            <a:schemeClr val="accent2"/>
                          </a:solidFill>
                          <a:latin typeface="Cambria Math" panose="02040503050406030204" pitchFamily="18" charset="0"/>
                        </a:rPr>
                        <m:t>∇</m:t>
                      </m:r>
                      <m:r>
                        <a:rPr lang="en-US" altLang="zh-CN">
                          <a:solidFill>
                            <a:schemeClr val="accent2"/>
                          </a:solidFill>
                          <a:latin typeface="Cambria Math" panose="02040503050406030204" pitchFamily="18" charset="0"/>
                        </a:rPr>
                        <m:t>𝑝</m:t>
                      </m:r>
                      <m:r>
                        <a:rPr lang="en-US" altLang="zh-CN">
                          <a:solidFill>
                            <a:schemeClr val="accent2"/>
                          </a:solidFill>
                          <a:latin typeface="Cambria Math" panose="02040503050406030204" pitchFamily="18" charset="0"/>
                        </a:rPr>
                        <m:t> +</m:t>
                      </m:r>
                      <m:r>
                        <a:rPr lang="en-US" altLang="zh-CN" smtClean="0">
                          <a:solidFill>
                            <a:schemeClr val="accent1"/>
                          </a:solidFill>
                          <a:latin typeface="Cambria Math" panose="02040503050406030204" pitchFamily="18" charset="0"/>
                        </a:rPr>
                        <m:t>𝑣</m:t>
                      </m:r>
                      <m:sSup>
                        <m:sSupPr>
                          <m:ctrlPr>
                            <a:rPr lang="en-US" altLang="zh-CN" i="1">
                              <a:solidFill>
                                <a:schemeClr val="accent1"/>
                              </a:solidFill>
                              <a:latin typeface="Cambria Math" panose="02040503050406030204" pitchFamily="18" charset="0"/>
                            </a:rPr>
                          </m:ctrlPr>
                        </m:sSupPr>
                        <m:e>
                          <m:r>
                            <m:rPr>
                              <m:sty m:val="p"/>
                            </m:rPr>
                            <a:rPr lang="en-US" altLang="zh-CN">
                              <a:solidFill>
                                <a:schemeClr val="accent1"/>
                              </a:solidFill>
                              <a:latin typeface="Cambria Math" panose="02040503050406030204" pitchFamily="18" charset="0"/>
                            </a:rPr>
                            <m:t>∇</m:t>
                          </m:r>
                        </m:e>
                        <m:sup>
                          <m:r>
                            <a:rPr lang="en-US" altLang="zh-CN">
                              <a:solidFill>
                                <a:schemeClr val="accent1"/>
                              </a:solidFill>
                              <a:latin typeface="Cambria Math" panose="02040503050406030204" pitchFamily="18" charset="0"/>
                            </a:rPr>
                            <m:t>2</m:t>
                          </m:r>
                        </m:sup>
                      </m:sSup>
                      <m:acc>
                        <m:accPr>
                          <m:chr m:val="⃗"/>
                          <m:ctrlPr>
                            <a:rPr lang="zh-CN" altLang="en-US" i="1">
                              <a:solidFill>
                                <a:schemeClr val="accent1"/>
                              </a:solidFill>
                              <a:latin typeface="Cambria Math" panose="02040503050406030204" pitchFamily="18" charset="0"/>
                            </a:rPr>
                          </m:ctrlPr>
                        </m:accPr>
                        <m:e>
                          <m:r>
                            <a:rPr lang="en-US" altLang="zh-CN">
                              <a:solidFill>
                                <a:schemeClr val="accent1"/>
                              </a:solidFill>
                              <a:latin typeface="Cambria Math" panose="02040503050406030204" pitchFamily="18" charset="0"/>
                            </a:rPr>
                            <m:t>𝑢</m:t>
                          </m:r>
                        </m:e>
                      </m:acc>
                      <m:r>
                        <a:rPr lang="en-US" altLang="zh-CN">
                          <a:solidFill>
                            <a:schemeClr val="dk1"/>
                          </a:solidFill>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a:solidFill>
                                <a:srgbClr val="7030A0"/>
                              </a:solidFill>
                              <a:latin typeface="Cambria Math" panose="02040503050406030204" pitchFamily="18" charset="0"/>
                            </a:rPr>
                            <m:t>𝑔</m:t>
                          </m:r>
                        </m:e>
                      </m:acc>
                    </m:oMath>
                  </m:oMathPara>
                </a14:m>
                <a:endParaRPr lang="zh-CN" altLang="en-US"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r>
              <a:rPr lang="zh-CN" altLang="en-US" dirty="0"/>
              <a:t>没有固定的形态</a:t>
            </a:r>
            <a:endParaRPr lang="en-US" altLang="zh-CN" dirty="0"/>
          </a:p>
          <a:p>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6E7AF79A-E0ED-4E84-8B37-A45E1E94E3EF}"/>
              </a:ext>
            </a:extLst>
          </p:cNvPr>
          <p:cNvGrpSpPr/>
          <p:nvPr/>
        </p:nvGrpSpPr>
        <p:grpSpPr>
          <a:xfrm>
            <a:off x="6491120" y="4302322"/>
            <a:ext cx="4732835" cy="2363779"/>
            <a:chOff x="6507956" y="4211929"/>
            <a:chExt cx="4732835" cy="2363779"/>
          </a:xfrm>
        </p:grpSpPr>
        <p:grpSp>
          <p:nvGrpSpPr>
            <p:cNvPr id="167" name="组合 166">
              <a:extLst>
                <a:ext uri="{FF2B5EF4-FFF2-40B4-BE49-F238E27FC236}">
                  <a16:creationId xmlns:a16="http://schemas.microsoft.com/office/drawing/2014/main" id="{54011C37-ACC3-40A5-8616-B1C49F49BC0E}"/>
                </a:ext>
              </a:extLst>
            </p:cNvPr>
            <p:cNvGrpSpPr/>
            <p:nvPr/>
          </p:nvGrpSpPr>
          <p:grpSpPr>
            <a:xfrm>
              <a:off x="9074484" y="4211929"/>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507956" y="4406014"/>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630173" y="3503463"/>
            <a:ext cx="4363086" cy="3173153"/>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343416" y="3462923"/>
            <a:ext cx="4363086" cy="3173153"/>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r>
                                <a:rPr lang="en-US" altLang="zh-CN" sz="3200" b="1" i="1" smtClean="0">
                                  <a:latin typeface="Cambria Math" panose="02040503050406030204" pitchFamily="18" charset="0"/>
                                  <a:ea typeface="Cambria Math" panose="02040503050406030204" pitchFamily="18" charset="0"/>
                                </a:rPr>
                                <m:t>        </m:t>
                              </m:r>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mc:Choice xmlns:a14="http://schemas.microsoft.com/office/drawing/2010/main"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a:solidFill>
                                <a:schemeClr val="dk1"/>
                              </a:solidFill>
                            </a:rPr>
                          </m:ctrlPr>
                        </m:sSubPr>
                        <m:e>
                          <m:r>
                            <m:rPr>
                              <m:sty m:val="p"/>
                            </m:rPr>
                            <a:rPr lang="el-GR" altLang="zh-CN" sz="2400">
                              <a:solidFill>
                                <a:schemeClr val="dk1"/>
                              </a:solidFill>
                            </a:rPr>
                            <m:t>λ</m:t>
                          </m:r>
                        </m:e>
                        <m:sub>
                          <m:r>
                            <a:rPr lang="en-US" altLang="zh-CN" sz="2400">
                              <a:solidFill>
                                <a:schemeClr val="dk1"/>
                              </a:solidFill>
                            </a:rPr>
                            <m:t>𝑖</m:t>
                          </m:r>
                        </m:sub>
                      </m:sSub>
                      <m:r>
                        <a:rPr lang="en-US" altLang="zh-CN" sz="2400">
                          <a:solidFill>
                            <a:schemeClr val="dk1"/>
                          </a:solidFill>
                        </a:rPr>
                        <m:t>=−</m:t>
                      </m:r>
                      <m:f>
                        <m:fPr>
                          <m:ctrlPr>
                            <a:rPr lang="en-US" altLang="zh-CN" sz="2400">
                              <a:solidFill>
                                <a:schemeClr val="dk1"/>
                              </a:solidFill>
                            </a:rPr>
                          </m:ctrlPr>
                        </m:fPr>
                        <m:num>
                          <m:sSub>
                            <m:sSubPr>
                              <m:ctrlPr>
                                <a:rPr lang="en-US" altLang="zh-CN" sz="2400">
                                  <a:solidFill>
                                    <a:schemeClr val="dk1"/>
                                  </a:solidFill>
                                </a:rPr>
                              </m:ctrlPr>
                            </m:sSubPr>
                            <m:e>
                              <m:r>
                                <a:rPr lang="en-US" altLang="zh-CN" sz="2400">
                                  <a:solidFill>
                                    <a:schemeClr val="dk1"/>
                                  </a:solidFill>
                                </a:rPr>
                                <m:t>𝐶</m:t>
                              </m:r>
                            </m:e>
                            <m:sub>
                              <m:r>
                                <a:rPr lang="en-US" altLang="zh-CN" sz="2400">
                                  <a:solidFill>
                                    <a:schemeClr val="dk1"/>
                                  </a:solidFill>
                                </a:rPr>
                                <m:t>𝑖</m:t>
                              </m:r>
                            </m:sub>
                          </m:sSub>
                          <m:r>
                            <a:rPr lang="en-US" altLang="zh-CN" sz="2400">
                              <a:solidFill>
                                <a:schemeClr val="dk1"/>
                              </a:solidFill>
                            </a:rPr>
                            <m:t>(</m:t>
                          </m:r>
                          <m:sSub>
                            <m:sSubPr>
                              <m:ctrlPr>
                                <a:rPr lang="en-US" altLang="zh-CN" sz="2400">
                                  <a:solidFill>
                                    <a:schemeClr val="dk1"/>
                                  </a:solidFill>
                                </a:rPr>
                              </m:ctrlPr>
                            </m:sSubPr>
                            <m:e>
                              <m:acc>
                                <m:accPr>
                                  <m:chr m:val="⃗"/>
                                  <m:ctrlPr>
                                    <a:rPr lang="en-US" altLang="zh-CN" sz="2400">
                                      <a:solidFill>
                                        <a:schemeClr val="dk1"/>
                                      </a:solidFill>
                                    </a:rPr>
                                  </m:ctrlPr>
                                </m:accPr>
                                <m:e>
                                  <m:r>
                                    <a:rPr lang="en-US" altLang="zh-CN" sz="2400">
                                      <a:solidFill>
                                        <a:schemeClr val="dk1"/>
                                      </a:solidFill>
                                    </a:rPr>
                                    <m:t>𝑥</m:t>
                                  </m:r>
                                </m:e>
                              </m:acc>
                            </m:e>
                            <m:sub>
                              <m:r>
                                <a:rPr lang="en-US" altLang="zh-CN" sz="2400">
                                  <a:solidFill>
                                    <a:schemeClr val="dk1"/>
                                  </a:solidFill>
                                </a:rPr>
                                <m:t>1</m:t>
                              </m:r>
                            </m:sub>
                          </m:sSub>
                          <m:r>
                            <a:rPr lang="en-US" altLang="zh-CN" sz="2400">
                              <a:solidFill>
                                <a:schemeClr val="dk1"/>
                              </a:solidFill>
                            </a:rPr>
                            <m:t>,⋯,</m:t>
                          </m:r>
                          <m:sSub>
                            <m:sSubPr>
                              <m:ctrlPr>
                                <a:rPr lang="en-US" altLang="zh-CN" sz="2400">
                                  <a:solidFill>
                                    <a:schemeClr val="dk1"/>
                                  </a:solidFill>
                                </a:rPr>
                              </m:ctrlPr>
                            </m:sSubPr>
                            <m:e>
                              <m:acc>
                                <m:accPr>
                                  <m:chr m:val="⃗"/>
                                  <m:ctrlPr>
                                    <a:rPr lang="en-US" altLang="zh-CN" sz="2400">
                                      <a:solidFill>
                                        <a:schemeClr val="dk1"/>
                                      </a:solidFill>
                                    </a:rPr>
                                  </m:ctrlPr>
                                </m:accPr>
                                <m:e>
                                  <m:r>
                                    <a:rPr lang="en-US" altLang="zh-CN" sz="2400">
                                      <a:solidFill>
                                        <a:schemeClr val="dk1"/>
                                      </a:solidFill>
                                    </a:rPr>
                                    <m:t>𝑥</m:t>
                                  </m:r>
                                </m:e>
                              </m:acc>
                            </m:e>
                            <m:sub>
                              <m:r>
                                <a:rPr lang="en-US" altLang="zh-CN" sz="2400">
                                  <a:solidFill>
                                    <a:schemeClr val="dk1"/>
                                  </a:solidFill>
                                </a:rPr>
                                <m:t>𝑛</m:t>
                              </m:r>
                            </m:sub>
                          </m:sSub>
                          <m:r>
                            <a:rPr lang="en-US" altLang="zh-CN" sz="2400">
                              <a:solidFill>
                                <a:schemeClr val="dk1"/>
                              </a:solidFill>
                            </a:rPr>
                            <m:t>)</m:t>
                          </m:r>
                        </m:num>
                        <m:den>
                          <m:nary>
                            <m:naryPr>
                              <m:chr m:val="∑"/>
                              <m:supHide m:val="on"/>
                              <m:ctrlPr>
                                <a:rPr lang="en-US" altLang="zh-CN" sz="2400">
                                  <a:solidFill>
                                    <a:schemeClr val="dk1"/>
                                  </a:solidFill>
                                </a:rPr>
                              </m:ctrlPr>
                            </m:naryPr>
                            <m:sub>
                              <m:r>
                                <m:rPr>
                                  <m:brk m:alnAt="7"/>
                                </m:rPr>
                                <a:rPr lang="en-US" altLang="zh-CN" sz="2400">
                                  <a:solidFill>
                                    <a:schemeClr val="dk1"/>
                                  </a:solidFill>
                                </a:rPr>
                                <m:t>𝑘</m:t>
                              </m:r>
                            </m:sub>
                            <m:sup/>
                            <m:e>
                              <m:sSup>
                                <m:sSupPr>
                                  <m:ctrlPr>
                                    <a:rPr lang="en-US" altLang="zh-CN" sz="2400">
                                      <a:solidFill>
                                        <a:schemeClr val="dk1"/>
                                      </a:solidFill>
                                    </a:rPr>
                                  </m:ctrlPr>
                                </m:sSupPr>
                                <m:e>
                                  <m:d>
                                    <m:dPr>
                                      <m:begChr m:val="‖"/>
                                      <m:endChr m:val="‖"/>
                                      <m:ctrlPr>
                                        <a:rPr lang="en-US" altLang="zh-CN" sz="2400">
                                          <a:solidFill>
                                            <a:schemeClr val="dk1"/>
                                          </a:solidFill>
                                        </a:rPr>
                                      </m:ctrlPr>
                                    </m:dPr>
                                    <m:e>
                                      <m:sSub>
                                        <m:sSubPr>
                                          <m:ctrlPr>
                                            <a:rPr lang="en-US" altLang="zh-CN" sz="2400">
                                              <a:solidFill>
                                                <a:schemeClr val="dk1"/>
                                              </a:solidFill>
                                            </a:rPr>
                                          </m:ctrlPr>
                                        </m:sSubPr>
                                        <m:e>
                                          <m:r>
                                            <m:rPr>
                                              <m:sty m:val="p"/>
                                            </m:rPr>
                                            <a:rPr lang="en-US" altLang="zh-CN" sz="2400">
                                              <a:solidFill>
                                                <a:schemeClr val="dk1"/>
                                              </a:solidFill>
                                            </a:rPr>
                                            <m:t>∇</m:t>
                                          </m:r>
                                        </m:e>
                                        <m:sub>
                                          <m:sSub>
                                            <m:sSubPr>
                                              <m:ctrlPr>
                                                <a:rPr lang="en-US" altLang="zh-CN" sz="2400">
                                                  <a:solidFill>
                                                    <a:schemeClr val="dk1"/>
                                                  </a:solidFill>
                                                </a:rPr>
                                              </m:ctrlPr>
                                            </m:sSubPr>
                                            <m:e>
                                              <m:acc>
                                                <m:accPr>
                                                  <m:chr m:val="⃗"/>
                                                  <m:ctrlPr>
                                                    <a:rPr lang="en-US" altLang="zh-CN" sz="2400">
                                                      <a:solidFill>
                                                        <a:schemeClr val="dk1"/>
                                                      </a:solidFill>
                                                    </a:rPr>
                                                  </m:ctrlPr>
                                                </m:accPr>
                                                <m:e>
                                                  <m:r>
                                                    <a:rPr lang="en-US" altLang="zh-CN" sz="2400">
                                                      <a:solidFill>
                                                        <a:schemeClr val="dk1"/>
                                                      </a:solidFill>
                                                    </a:rPr>
                                                    <m:t>𝑥</m:t>
                                                  </m:r>
                                                </m:e>
                                              </m:acc>
                                            </m:e>
                                            <m:sub>
                                              <m:r>
                                                <a:rPr lang="en-US" altLang="zh-CN" sz="2400">
                                                  <a:solidFill>
                                                    <a:schemeClr val="dk1"/>
                                                  </a:solidFill>
                                                </a:rPr>
                                                <m:t>𝑘</m:t>
                                              </m:r>
                                            </m:sub>
                                          </m:sSub>
                                        </m:sub>
                                      </m:sSub>
                                      <m:sSub>
                                        <m:sSubPr>
                                          <m:ctrlPr>
                                            <a:rPr lang="en-US" altLang="zh-CN" sz="2400">
                                              <a:solidFill>
                                                <a:schemeClr val="dk1"/>
                                              </a:solidFill>
                                            </a:rPr>
                                          </m:ctrlPr>
                                        </m:sSubPr>
                                        <m:e>
                                          <m:r>
                                            <a:rPr lang="en-US" altLang="zh-CN" sz="2400">
                                              <a:solidFill>
                                                <a:schemeClr val="dk1"/>
                                              </a:solidFill>
                                            </a:rPr>
                                            <m:t>𝐶</m:t>
                                          </m:r>
                                        </m:e>
                                        <m:sub>
                                          <m:r>
                                            <a:rPr lang="en-US" altLang="zh-CN" sz="2400">
                                              <a:solidFill>
                                                <a:schemeClr val="dk1"/>
                                              </a:solidFill>
                                            </a:rPr>
                                            <m:t>𝑖</m:t>
                                          </m:r>
                                        </m:sub>
                                      </m:sSub>
                                    </m:e>
                                  </m:d>
                                </m:e>
                                <m:sup>
                                  <m:r>
                                    <a:rPr lang="en-US" altLang="zh-CN" sz="2400">
                                      <a:solidFill>
                                        <a:schemeClr val="dk1"/>
                                      </a:solidFill>
                                    </a:rPr>
                                    <m:t>2</m:t>
                                  </m:r>
                                </m:sup>
                              </m:sSup>
                              <m:r>
                                <a:rPr lang="en-US" altLang="zh-CN" sz="2400">
                                  <a:solidFill>
                                    <a:schemeClr val="dk1"/>
                                  </a:solidFill>
                                </a:rPr>
                                <m:t>+</m:t>
                              </m:r>
                              <m:r>
                                <a:rPr lang="zh-CN" altLang="en-US" sz="2400" smtClean="0">
                                  <a:solidFill>
                                    <a:srgbClr val="C00000"/>
                                  </a:solidFill>
                                </a:rPr>
                                <m:t>𝜀</m:t>
                              </m:r>
                            </m:e>
                          </m:nary>
                        </m:den>
                      </m:f>
                    </m:oMath>
                  </m:oMathPara>
                </a14:m>
                <a:endParaRPr lang="zh-CN" altLang="en-US" sz="2400" dirty="0">
                  <a:solidFill>
                    <a:schemeClr val="dk1"/>
                  </a:solidFill>
                </a:endParaRPr>
              </a:p>
            </p:txBody>
          </p:sp>
        </mc:Choice>
        <mc:Fallback>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mc:Choice xmlns:a14="http://schemas.microsoft.com/office/drawing/2010/main"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大名鼎鼎的</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210" y="3429000"/>
            <a:ext cx="2964315" cy="330154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4200525" y="5202960"/>
            <a:ext cx="7812091" cy="1250792"/>
          </a:xfrm>
          <a:prstGeom prst="rect">
            <a:avLst/>
          </a:prstGeom>
        </p:spPr>
        <p:txBody>
          <a:bodyPr wrap="square">
            <a:spAutoFit/>
          </a:bodyPr>
          <a:lstStyle/>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纳维在</a:t>
            </a:r>
            <a:r>
              <a:rPr lang="en-US" altLang="zh-CN" sz="1600" dirty="0">
                <a:latin typeface="微软雅黑 Light" panose="020B0502040204020203" pitchFamily="34" charset="-122"/>
                <a:ea typeface="微软雅黑 Light" panose="020B0502040204020203" pitchFamily="34" charset="-122"/>
              </a:rPr>
              <a:t>1761</a:t>
            </a:r>
            <a:r>
              <a:rPr lang="zh-CN" altLang="en-US" sz="1600" dirty="0">
                <a:latin typeface="微软雅黑 Light" panose="020B0502040204020203" pitchFamily="34" charset="-122"/>
                <a:ea typeface="微软雅黑 Light" panose="020B0502040204020203" pitchFamily="34" charset="-122"/>
              </a:rPr>
              <a:t>年提出了流体运动的粘度理论</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23152</TotalTime>
  <Words>9184</Words>
  <Application>Microsoft Office PowerPoint</Application>
  <PresentationFormat>宽屏</PresentationFormat>
  <Paragraphs>956</Paragraphs>
  <Slides>61</Slides>
  <Notes>43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61</vt:i4>
      </vt:variant>
    </vt:vector>
  </HeadingPairs>
  <TitlesOfParts>
    <vt:vector size="70"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vt:lpstr>
      <vt:lpstr>大名鼎鼎的NS方程</vt:lpstr>
      <vt:lpstr>向量微分基础</vt:lpstr>
      <vt:lpstr>Nabla算子</vt:lpstr>
      <vt:lpstr>梯度 (Gradient)</vt:lpstr>
      <vt:lpstr>散度 (Divergence)</vt:lpstr>
      <vt:lpstr>旋度 (Curl)</vt:lpstr>
      <vt:lpstr>拉普拉斯算子(Laplacian)</vt:lpstr>
      <vt:lpstr>物质导数(material derivative)</vt:lpstr>
      <vt:lpstr>速度散度</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SPH(Smooth Particle Hydrodynamics)</vt:lpstr>
      <vt:lpstr>SPH——密度</vt:lpstr>
      <vt:lpstr>SPH——压力</vt:lpstr>
      <vt:lpstr>SPH——黏力</vt:lpstr>
      <vt:lpstr>SPH——体积力</vt:lpstr>
      <vt:lpstr>SPH——速度和位移</vt:lpstr>
      <vt:lpstr>SPH——算法</vt:lpstr>
      <vt:lpstr>SPH——核函数的选取</vt:lpstr>
      <vt:lpstr>SPH——邻域搜索</vt:lpstr>
      <vt:lpstr>SPH——修正密度计算</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490</cp:revision>
  <dcterms:created xsi:type="dcterms:W3CDTF">2021-05-31T06:56:37Z</dcterms:created>
  <dcterms:modified xsi:type="dcterms:W3CDTF">2021-06-24T11:25:38Z</dcterms:modified>
</cp:coreProperties>
</file>